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media/image1.jpeg" ContentType="image/jpeg"/>
  <Override PartName="/ppt/media/image2.png" ContentType="image/png"/>
  <Override PartName="/ppt/media/image3.jpeg" ContentType="image/jpeg"/>
  <Override PartName="/ppt/media/image4.png" ContentType="image/png"/>
  <Override PartName="/ppt/media/image6.jpeg" ContentType="image/jpeg"/>
  <Override PartName="/ppt/media/image5.jpeg" ContentType="image/jpeg"/>
  <Override PartName="/ppt/media/image7.jpeg" ContentType="image/jpeg"/>
  <Override PartName="/ppt/media/image8.png" ContentType="image/png"/>
  <Override PartName="/ppt/media/image9.png" ContentType="image/png"/>
  <Override PartName="/ppt/media/image10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png" ContentType="image/png"/>
  <Override PartName="/ppt/media/image17.png" ContentType="image/png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0E9A491C-461F-42AB-8361-FF6029370118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1720" cy="3083040"/>
          </a:xfrm>
          <a:prstGeom prst="rect">
            <a:avLst/>
          </a:prstGeom>
        </p:spPr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76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20044590-2C4C-4366-A108-03CE0FC7631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1720" cy="3083040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03" name="CustomShape 3_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35993C47-356F-48F8-9DC7-EA7492B5EFD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1720" cy="3083040"/>
          </a:xfrm>
          <a:prstGeom prst="rect">
            <a:avLst/>
          </a:prstGeom>
        </p:spPr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06" name="CustomShape 3_5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CC0706D-38C1-48BC-8856-A57D13474B0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440" cy="3082320"/>
          </a:xfrm>
          <a:prstGeom prst="rect">
            <a:avLst/>
          </a:prstGeom>
        </p:spPr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312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Конечно это далеко не всё, наверняка у каждого есть свои пожеланий и большие и маленькие, но хочу отметить что за последние 2 года постгресс показал просто взрывной рост по многим направлениям, и по производительности основных процедур и по оптимизации фоновых процессов и реплика как физическая так и логическая и многопоточность в запросах и создании индексов и постоянная работа над оптимизатором запросов.</a:t>
            </a:r>
            <a:br/>
            <a:r>
              <a:rPr b="0" lang="ru-RU" sz="2000" spc="-1" strike="noStrike">
                <a:latin typeface="Arial"/>
              </a:rPr>
              <a:t>Я думаю что уже почти в сем очевидно что постгресс стал одним из основных игроков СУБД в мире 1С и будущее 1С уже невозможно представить без постгресса.</a:t>
            </a:r>
            <a:br/>
            <a:r>
              <a:rPr b="0" lang="ru-RU" sz="2000" spc="-1" strike="noStrike">
                <a:latin typeface="Arial"/>
              </a:rPr>
              <a:t>Дорошкевич Антон, С заботой о вас и вашей 1С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5BB8F0D-83E3-406C-BF99-0F23C849E8FB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1720" cy="3083040"/>
          </a:xfrm>
          <a:prstGeom prst="rect">
            <a:avLst/>
          </a:prstGeom>
        </p:spPr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79" name="CustomShape 3_1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FDE2115-AFB8-4A19-9255-220E630F9BC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1720" cy="3083040"/>
          </a:xfrm>
          <a:prstGeom prst="rect">
            <a:avLst/>
          </a:prstGeom>
        </p:spPr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82" name="CustomShape 3_6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3D216FB-C8D4-47C8-9816-B47889FF785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1720" cy="3083040"/>
          </a:xfrm>
          <a:prstGeom prst="rect">
            <a:avLst/>
          </a:prstGeom>
        </p:spPr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85" name="CustomShape 3_7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6C369F8E-2EF3-41C9-A8D5-27ED860D38B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1720" cy="3083040"/>
          </a:xfrm>
          <a:prstGeom prst="rect">
            <a:avLst/>
          </a:prstGeom>
        </p:spPr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88" name="CustomShape 3_2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039F0AD-D047-4755-9E8D-80BD1C8BB705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1720" cy="3083040"/>
          </a:xfrm>
          <a:prstGeom prst="rect">
            <a:avLst/>
          </a:prstGeom>
        </p:spPr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91" name="CustomShape 3_11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EA43602C-5B4F-41D5-BA04-6C8B1A7F999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1720" cy="3083040"/>
          </a:xfrm>
          <a:prstGeom prst="rect">
            <a:avLst/>
          </a:prstGeom>
        </p:spPr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94" name="CustomShape 3_4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32BF48B4-C8D4-423A-B39D-E3D1E10EA08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1720" cy="3083040"/>
          </a:xfrm>
          <a:prstGeom prst="rect">
            <a:avLst/>
          </a:prstGeom>
        </p:spPr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97" name="CustomShape 3_1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0374E4E0-9832-47AA-898E-0E9DAFC4955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1720" cy="3083040"/>
          </a:xfrm>
          <a:prstGeom prst="rect">
            <a:avLst/>
          </a:prstGeom>
        </p:spPr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00" name="CustomShape 3_9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7C85AF4-DE3A-4EF0-BEF8-01B29D3A1C74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-7920" y="-8280"/>
            <a:ext cx="12238920" cy="6939720"/>
          </a:xfrm>
          <a:prstGeom prst="rect">
            <a:avLst/>
          </a:prstGeom>
          <a:ln w="0">
            <a:noFill/>
          </a:ln>
        </p:spPr>
      </p:pic>
      <p:pic>
        <p:nvPicPr>
          <p:cNvPr id="45" name="Рисунок 3_0" descr=""/>
          <p:cNvPicPr/>
          <p:nvPr/>
        </p:nvPicPr>
        <p:blipFill>
          <a:blip r:embed="rId2"/>
          <a:stretch/>
        </p:blipFill>
        <p:spPr>
          <a:xfrm>
            <a:off x="197640" y="197640"/>
            <a:ext cx="932760" cy="1078920"/>
          </a:xfrm>
          <a:prstGeom prst="rect">
            <a:avLst/>
          </a:prstGeom>
          <a:ln w="0">
            <a:noFill/>
          </a:ln>
          <a:effectLst>
            <a:outerShdw dir="2700000" dist="49893">
              <a:srgbClr val="808080">
                <a:alpha val="20000"/>
              </a:srgbClr>
            </a:outerShdw>
          </a:effectLst>
        </p:spPr>
      </p:pic>
      <p:sp>
        <p:nvSpPr>
          <p:cNvPr id="46" name="CustomShape 4_2"/>
          <p:cNvSpPr/>
          <p:nvPr/>
        </p:nvSpPr>
        <p:spPr>
          <a:xfrm>
            <a:off x="1590120" y="216720"/>
            <a:ext cx="8687160" cy="179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6000" spc="-1" strike="noStrike" cap="all">
                <a:solidFill>
                  <a:srgbClr val="ffffff"/>
                </a:solidFill>
                <a:latin typeface="Arial"/>
                <a:ea typeface="DejaVu Sans"/>
              </a:rPr>
              <a:t>Неравный бой с «распуханием»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47" name=""/>
          <p:cNvSpPr/>
          <p:nvPr/>
        </p:nvSpPr>
        <p:spPr>
          <a:xfrm>
            <a:off x="105120" y="5822640"/>
            <a:ext cx="6913800" cy="110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Arial"/>
                <a:ea typeface="DejaVu Sans"/>
              </a:rPr>
              <a:t>Дорошкевич Антон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Arial"/>
                <a:ea typeface="DejaVu Sans"/>
              </a:rPr>
              <a:t>Инфософт, Руководитель ИТ, Новосибирск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"/>
          <p:cNvSpPr/>
          <p:nvPr/>
        </p:nvSpPr>
        <p:spPr>
          <a:xfrm>
            <a:off x="714960" y="1175040"/>
            <a:ext cx="10761480" cy="450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latin typeface="Arial"/>
              </a:rPr>
              <a:t>  </a:t>
            </a:r>
            <a:r>
              <a:rPr b="0" lang="ru-RU" sz="2400" spc="-1" strike="noStrike">
                <a:latin typeface="Arial"/>
              </a:rPr>
              <a:t>CREATE TRIGGER z_min_update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latin typeface="Arial"/>
              </a:rPr>
              <a:t>  </a:t>
            </a:r>
            <a:r>
              <a:rPr b="0" lang="ru-RU" sz="2400" spc="-1" strike="noStrike">
                <a:latin typeface="Arial"/>
              </a:rPr>
              <a:t>BEFORE UPDATE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latin typeface="Arial"/>
              </a:rPr>
              <a:t>  </a:t>
            </a:r>
            <a:r>
              <a:rPr b="0" lang="ru-RU" sz="2400" spc="-1" strike="noStrike">
                <a:latin typeface="Arial"/>
              </a:rPr>
              <a:t>ON public._InfoRg15681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latin typeface="Arial"/>
              </a:rPr>
              <a:t>  </a:t>
            </a:r>
            <a:r>
              <a:rPr b="0" lang="ru-RU" sz="2400" spc="-1" strike="noStrike">
                <a:latin typeface="Arial"/>
              </a:rPr>
              <a:t>FOR EACH ROW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latin typeface="Arial"/>
              </a:rPr>
              <a:t>  </a:t>
            </a:r>
            <a:r>
              <a:rPr b="0" lang="ru-RU" sz="2400" spc="-1" strike="noStrike">
                <a:latin typeface="Arial"/>
              </a:rPr>
              <a:t>EXECUTE PROCEDURE </a:t>
            </a:r>
            <a:r>
              <a:rPr b="1" lang="ru-RU" sz="2400" spc="-1" strike="noStrike">
                <a:latin typeface="Arial"/>
              </a:rPr>
              <a:t>suppress_redundant_updates_trigger()</a:t>
            </a:r>
            <a:r>
              <a:rPr b="0" lang="ru-RU" sz="2400" spc="-1" strike="noStrike">
                <a:latin typeface="Arial"/>
              </a:rPr>
              <a:t>;</a:t>
            </a:r>
            <a:br/>
            <a:br/>
            <a:br/>
            <a:r>
              <a:rPr b="0" lang="ru-RU" sz="2400" spc="-1" strike="noStrike">
                <a:latin typeface="Arial"/>
              </a:rPr>
              <a:t>Применяемая в качестве триггера BEFORE UPDATE на уровне строк, </a:t>
            </a:r>
            <a:br/>
            <a:r>
              <a:rPr b="0" lang="ru-RU" sz="2400" spc="-1" strike="noStrike">
                <a:latin typeface="Arial"/>
              </a:rPr>
              <a:t>предотвратит внесение изменений, при которых данные в </a:t>
            </a:r>
            <a:br/>
            <a:r>
              <a:rPr b="0" lang="ru-RU" sz="2400" spc="-1" strike="noStrike">
                <a:latin typeface="Arial"/>
              </a:rPr>
              <a:t>строке фактически не меняются. </a:t>
            </a:r>
            <a:br/>
            <a:r>
              <a:rPr b="0" lang="ru-RU" sz="2400" spc="-1" strike="noStrike">
                <a:latin typeface="Arial"/>
              </a:rPr>
              <a:t>Тем самым переопределяется обычное поведение, </a:t>
            </a:r>
            <a:br/>
            <a:r>
              <a:rPr b="0" lang="ru-RU" sz="2400" spc="-1" strike="noStrike">
                <a:latin typeface="Arial"/>
              </a:rPr>
              <a:t>когда изменение физической строки происходит вне зависимости от того, </a:t>
            </a:r>
            <a:br/>
            <a:r>
              <a:rPr b="0" lang="ru-RU" sz="2400" spc="-1" strike="noStrike">
                <a:latin typeface="Arial"/>
              </a:rPr>
              <a:t>были ли изменены данные.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360" y="360"/>
            <a:ext cx="12192120" cy="6856920"/>
          </a:xfrm>
          <a:prstGeom prst="rect">
            <a:avLst/>
          </a:prstGeom>
          <a:ln w="0">
            <a:noFill/>
          </a:ln>
        </p:spPr>
      </p:pic>
      <p:pic>
        <p:nvPicPr>
          <p:cNvPr id="69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2238920" cy="6856920"/>
          </a:xfrm>
          <a:prstGeom prst="rect">
            <a:avLst/>
          </a:prstGeom>
          <a:ln w="0">
            <a:noFill/>
          </a:ln>
        </p:spPr>
      </p:pic>
      <p:sp>
        <p:nvSpPr>
          <p:cNvPr id="70" name="CustomShape 2"/>
          <p:cNvSpPr/>
          <p:nvPr/>
        </p:nvSpPr>
        <p:spPr>
          <a:xfrm>
            <a:off x="2012040" y="4500000"/>
            <a:ext cx="8164080" cy="2253240"/>
          </a:xfrm>
          <a:prstGeom prst="rect">
            <a:avLst/>
          </a:prstGeom>
          <a:noFill/>
          <a:ln w="0">
            <a:noFill/>
          </a:ln>
          <a:effectLst>
            <a:outerShdw dir="2700000" dist="49893">
              <a:srgbClr val="80808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ffffff"/>
                </a:solidFill>
                <a:latin typeface="Verdana"/>
                <a:ea typeface="Verdana"/>
              </a:rPr>
              <a:t>Дорошкевич Антон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3000" spc="-1" strike="noStrike">
                <a:solidFill>
                  <a:srgbClr val="ffffff"/>
                </a:solidFill>
                <a:latin typeface="Verdana"/>
                <a:ea typeface="Verdana"/>
              </a:rPr>
              <a:t>ИнфоСофт</a:t>
            </a:r>
            <a:endParaRPr b="0" lang="ru-RU" sz="3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Verdana"/>
                <a:ea typeface="Arial"/>
              </a:rPr>
              <a:t>https://www.facebook.com/doroshkevich.anton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Verdana"/>
                <a:ea typeface="Verdana"/>
              </a:rPr>
              <a:t>https://t.me/doroshkevich_anton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Verdana"/>
                <a:ea typeface="Verdana"/>
              </a:rPr>
              <a:t>https://is1c.ru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71" name="Рисунок 3" descr=""/>
          <p:cNvPicPr/>
          <p:nvPr/>
        </p:nvPicPr>
        <p:blipFill>
          <a:blip r:embed="rId3"/>
          <a:stretch/>
        </p:blipFill>
        <p:spPr>
          <a:xfrm>
            <a:off x="720720" y="5087880"/>
            <a:ext cx="1076400" cy="1245240"/>
          </a:xfrm>
          <a:prstGeom prst="rect">
            <a:avLst/>
          </a:prstGeom>
          <a:ln w="0">
            <a:noFill/>
          </a:ln>
          <a:effectLst>
            <a:outerShdw dir="2700000" dist="49893">
              <a:srgbClr val="808080">
                <a:alpha val="20000"/>
              </a:srgbClr>
            </a:outerShdw>
          </a:effectLst>
        </p:spPr>
      </p:pic>
      <p:sp>
        <p:nvSpPr>
          <p:cNvPr id="72" name="CustomShape 3_0"/>
          <p:cNvSpPr/>
          <p:nvPr/>
        </p:nvSpPr>
        <p:spPr>
          <a:xfrm>
            <a:off x="17640" y="1440000"/>
            <a:ext cx="12188160" cy="1841040"/>
          </a:xfrm>
          <a:prstGeom prst="rect">
            <a:avLst/>
          </a:prstGeom>
          <a:noFill/>
          <a:ln w="0">
            <a:noFill/>
          </a:ln>
          <a:effectLst>
            <a:outerShdw dir="2700000" dist="49893">
              <a:srgbClr val="80808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90000"/>
              </a:lnSpc>
            </a:pPr>
            <a:r>
              <a:rPr b="1" lang="ru-RU" sz="6000" spc="-1" strike="noStrike">
                <a:solidFill>
                  <a:srgbClr val="ffffff"/>
                </a:solidFill>
                <a:latin typeface="Verdana"/>
                <a:ea typeface="Verdana"/>
              </a:rPr>
              <a:t>С заботой о вас и</a:t>
            </a:r>
            <a:endParaRPr b="0" lang="ru-RU" sz="6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ru-RU" sz="6000" spc="-1" strike="noStrike">
                <a:solidFill>
                  <a:srgbClr val="ffffff"/>
                </a:solidFill>
                <a:latin typeface="Verdana"/>
                <a:ea typeface="Verdana"/>
              </a:rPr>
              <a:t> </a:t>
            </a:r>
            <a:r>
              <a:rPr b="1" lang="ru-RU" sz="6000" spc="-1" strike="noStrike">
                <a:solidFill>
                  <a:srgbClr val="ffffff"/>
                </a:solidFill>
                <a:latin typeface="Verdana"/>
                <a:ea typeface="Verdana"/>
              </a:rPr>
              <a:t>вашей СУБД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4"/>
          <a:stretch/>
        </p:blipFill>
        <p:spPr>
          <a:xfrm>
            <a:off x="144000" y="-36000"/>
            <a:ext cx="2475000" cy="99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8583120"/>
          </a:xfrm>
          <a:prstGeom prst="rect">
            <a:avLst/>
          </a:prstGeom>
          <a:ln w="0">
            <a:noFill/>
          </a:ln>
        </p:spPr>
      </p:pic>
      <p:sp>
        <p:nvSpPr>
          <p:cNvPr id="49" name=""/>
          <p:cNvSpPr/>
          <p:nvPr/>
        </p:nvSpPr>
        <p:spPr>
          <a:xfrm>
            <a:off x="307800" y="411120"/>
            <a:ext cx="5271120" cy="60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QUERY PLAN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------------------------------------------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Planning time: 15.408 ms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Execution time: </a:t>
            </a: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48236.407 ms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(18 rows)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QUERY PLAN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------------------------------------------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Planning time: 12.040 ms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Execution time: </a:t>
            </a: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5732.426 ms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(18 rows)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50" name=""/>
          <p:cNvSpPr/>
          <p:nvPr/>
        </p:nvSpPr>
        <p:spPr>
          <a:xfrm>
            <a:off x="6919920" y="411120"/>
            <a:ext cx="5271120" cy="60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QUERY PLAN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------------------------------------------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Planning time: 17.305 ms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Execution time: </a:t>
            </a: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526870.286 ms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(15236 rows)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QUERY PLAN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------------------------------------------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Planning time: 10.093 ms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Execution time: </a:t>
            </a: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8246.571 ms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(15236 rows)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" descr=""/>
          <p:cNvPicPr/>
          <p:nvPr/>
        </p:nvPicPr>
        <p:blipFill>
          <a:blip r:embed="rId1"/>
          <a:stretch/>
        </p:blipFill>
        <p:spPr>
          <a:xfrm>
            <a:off x="34200" y="426960"/>
            <a:ext cx="12190680" cy="6032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-180000" y="-720000"/>
            <a:ext cx="12376440" cy="8250840"/>
          </a:xfrm>
          <a:prstGeom prst="rect">
            <a:avLst/>
          </a:prstGeom>
          <a:ln w="0">
            <a:noFill/>
          </a:ln>
        </p:spPr>
      </p:pic>
      <p:sp>
        <p:nvSpPr>
          <p:cNvPr id="53" name="CustomShape 4_0"/>
          <p:cNvSpPr/>
          <p:nvPr/>
        </p:nvSpPr>
        <p:spPr>
          <a:xfrm>
            <a:off x="1590120" y="216720"/>
            <a:ext cx="8687160" cy="179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6000" spc="-1" strike="noStrike" cap="all">
                <a:solidFill>
                  <a:srgbClr val="000000"/>
                </a:solidFill>
                <a:latin typeface="Arial"/>
                <a:ea typeface="DejaVu Sans"/>
              </a:rPr>
              <a:t>AUTOVACUUM</a:t>
            </a:r>
            <a:endParaRPr b="0" lang="ru-RU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1400" cy="6856920"/>
          </a:xfrm>
          <a:prstGeom prst="rect">
            <a:avLst/>
          </a:prstGeom>
          <a:ln w="0">
            <a:noFill/>
          </a:ln>
        </p:spPr>
      </p:pic>
      <p:sp>
        <p:nvSpPr>
          <p:cNvPr id="55" name="CustomShape 4_1"/>
          <p:cNvSpPr/>
          <p:nvPr/>
        </p:nvSpPr>
        <p:spPr>
          <a:xfrm>
            <a:off x="1590120" y="216720"/>
            <a:ext cx="8687160" cy="179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6000" spc="-1" strike="noStrike" cap="all">
                <a:solidFill>
                  <a:srgbClr val="ffffff"/>
                </a:solidFill>
                <a:latin typeface="Arial"/>
                <a:ea typeface="DejaVu Sans"/>
              </a:rPr>
              <a:t>VACUUM full</a:t>
            </a:r>
            <a:endParaRPr b="0" lang="ru-RU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360" y="1440"/>
            <a:ext cx="12190680" cy="6855480"/>
          </a:xfrm>
          <a:prstGeom prst="rect">
            <a:avLst/>
          </a:prstGeom>
          <a:ln w="0">
            <a:noFill/>
          </a:ln>
        </p:spPr>
      </p:pic>
      <p:sp>
        <p:nvSpPr>
          <p:cNvPr id="57" name="CustomShape 4_3"/>
          <p:cNvSpPr/>
          <p:nvPr/>
        </p:nvSpPr>
        <p:spPr>
          <a:xfrm>
            <a:off x="0" y="216720"/>
            <a:ext cx="12191040" cy="179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6000" spc="-1" strike="noStrike" cap="all">
                <a:solidFill>
                  <a:srgbClr val="000000"/>
                </a:solidFill>
                <a:latin typeface="Arial"/>
                <a:ea typeface="DejaVu Sans"/>
              </a:rPr>
              <a:t>Reindex concurrently </a:t>
            </a: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6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6000" spc="-1" strike="noStrike" cap="all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ru-RU" sz="6000" spc="-1" strike="noStrike" cap="all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ru-RU" sz="6000" spc="-1" strike="noStrike" cap="all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ru-RU" sz="6000" spc="-1" strike="noStrike" cap="all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ru-RU" sz="6000" spc="-1" strike="noStrike" cap="all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ru-RU" sz="6000" spc="-1" strike="noStrike" cap="all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ru-RU" sz="6000" spc="-1" strike="noStrike" cap="all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1" lang="ru-RU" sz="6000" spc="-1" strike="noStrike" cap="all">
                <a:solidFill>
                  <a:srgbClr val="000000"/>
                </a:solidFill>
                <a:latin typeface="Arial"/>
                <a:ea typeface="DejaVu Sans"/>
              </a:rPr>
              <a:t>clustered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58" name="" descr=""/>
          <p:cNvPicPr/>
          <p:nvPr/>
        </p:nvPicPr>
        <p:blipFill>
          <a:blip r:embed="rId2"/>
          <a:stretch/>
        </p:blipFill>
        <p:spPr>
          <a:xfrm>
            <a:off x="4220280" y="3420000"/>
            <a:ext cx="998640" cy="255600"/>
          </a:xfrm>
          <a:prstGeom prst="rect">
            <a:avLst/>
          </a:prstGeom>
          <a:ln w="0">
            <a:noFill/>
          </a:ln>
        </p:spPr>
      </p:pic>
      <p:pic>
        <p:nvPicPr>
          <p:cNvPr id="59" name="" descr=""/>
          <p:cNvPicPr/>
          <p:nvPr/>
        </p:nvPicPr>
        <p:blipFill>
          <a:blip r:embed="rId3"/>
          <a:stretch/>
        </p:blipFill>
        <p:spPr>
          <a:xfrm rot="264000">
            <a:off x="8638560" y="4423320"/>
            <a:ext cx="998640" cy="255600"/>
          </a:xfrm>
          <a:prstGeom prst="rect">
            <a:avLst/>
          </a:prstGeom>
          <a:ln w="0">
            <a:noFill/>
          </a:ln>
        </p:spPr>
      </p:pic>
      <p:pic>
        <p:nvPicPr>
          <p:cNvPr id="60" name="" descr=""/>
          <p:cNvPicPr/>
          <p:nvPr/>
        </p:nvPicPr>
        <p:blipFill>
          <a:blip r:embed="rId4"/>
          <a:stretch/>
        </p:blipFill>
        <p:spPr>
          <a:xfrm>
            <a:off x="1340280" y="3343320"/>
            <a:ext cx="998640" cy="255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"/>
          <p:cNvSpPr/>
          <p:nvPr/>
        </p:nvSpPr>
        <p:spPr>
          <a:xfrm>
            <a:off x="0" y="0"/>
            <a:ext cx="12192120" cy="648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CONN=$1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sql() {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    </a:t>
            </a:r>
            <a:r>
              <a:rPr b="0" lang="ru-RU" sz="1500" spc="-1" strike="noStrike">
                <a:latin typeface="Arial"/>
              </a:rPr>
              <a:t>${PGBIN}psql  ${CONN} -t -P format=unaligned -c "$1"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}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# big tables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for TABLE in `sql "select concat ('\"',schemaname,'\".\"',relname,'\"') from pg_stat_user_tables where n_live_tup + n_dead_tup&gt;=100000 order by relname"`; do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    </a:t>
            </a:r>
            <a:r>
              <a:rPr b="0" lang="ru-RU" sz="1500" spc="-1" strike="noStrike">
                <a:latin typeface="Arial"/>
              </a:rPr>
              <a:t>echo "Vacuuming ${TABLE}..."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    </a:t>
            </a:r>
            <a:r>
              <a:rPr b="0" lang="ru-RU" sz="1500" spc="-1" strike="noStrike">
                <a:latin typeface="Arial"/>
              </a:rPr>
              <a:t>sql "vacuum full ${TABLE}"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done;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# small tables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for TABLE in `sql "select concat ('\"',schemaname,'\".\"',relname,'\"') from pg_stat_user_tables where n_live_tup + n_dead_tup&lt;100000 and n_live_tup + n_dead_tup&gt;0 order by relname"`; do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  </a:t>
            </a:r>
            <a:r>
              <a:rPr b="0" lang="ru-RU" sz="1500" spc="-1" strike="noStrike">
                <a:latin typeface="Arial"/>
              </a:rPr>
              <a:t>#determine index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  </a:t>
            </a:r>
            <a:r>
              <a:rPr b="0" lang="ru-RU" sz="1500" spc="-1" strike="noStrike">
                <a:latin typeface="Arial"/>
              </a:rPr>
              <a:t>IDX=`sql "select indexrelname from pg_stat_user_indexes where concat ('\"',schemaname,'\".\"',relname,'\"')='${TABLE}' order by idx_scan desc limit 1;"`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    </a:t>
            </a:r>
            <a:r>
              <a:rPr b="0" lang="ru-RU" sz="1500" spc="-1" strike="noStrike">
                <a:latin typeface="Arial"/>
              </a:rPr>
              <a:t>if [ -z $IDX ]; then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        </a:t>
            </a:r>
            <a:r>
              <a:rPr b="0" lang="ru-RU" sz="1500" spc="-1" strike="noStrike">
                <a:latin typeface="Arial"/>
              </a:rPr>
              <a:t>echo "Vacuuming ${TABLE}..."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        </a:t>
            </a:r>
            <a:r>
              <a:rPr b="0" lang="ru-RU" sz="1500" spc="-1" strike="noStrike">
                <a:latin typeface="Arial"/>
              </a:rPr>
              <a:t>sql "vacuum full ${TABLE}"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    </a:t>
            </a:r>
            <a:r>
              <a:rPr b="0" lang="ru-RU" sz="1500" spc="-1" strike="noStrike">
                <a:latin typeface="Arial"/>
              </a:rPr>
              <a:t>else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        </a:t>
            </a:r>
            <a:r>
              <a:rPr b="0" lang="ru-RU" sz="1500" spc="-1" strike="noStrike">
                <a:latin typeface="Arial"/>
              </a:rPr>
              <a:t>echo "Reindexing ${TABLE} and Clustering using ${IDX}..."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        </a:t>
            </a:r>
            <a:r>
              <a:rPr b="0" lang="ru-RU" sz="1500" spc="-1" strike="noStrike">
                <a:latin typeface="Arial"/>
              </a:rPr>
              <a:t>sql "reindex table concurrently ${TABLE}"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        </a:t>
            </a:r>
            <a:r>
              <a:rPr b="0" lang="ru-RU" sz="1500" spc="-1" strike="noStrike">
                <a:latin typeface="Arial"/>
              </a:rPr>
              <a:t>sql "cluster ${TABLE} using ${IDX}"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    </a:t>
            </a:r>
            <a:r>
              <a:rPr b="0" lang="ru-RU" sz="1500" spc="-1" strike="noStrike">
                <a:latin typeface="Arial"/>
              </a:rPr>
              <a:t>fi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done;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echo "Analyzing ..."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latin typeface="Arial"/>
              </a:rPr>
              <a:t>sql "ANALYZE"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209040" cy="8098920"/>
          </a:xfrm>
          <a:prstGeom prst="rect">
            <a:avLst/>
          </a:prstGeom>
          <a:ln w="0">
            <a:noFill/>
          </a:ln>
        </p:spPr>
      </p:pic>
      <p:sp>
        <p:nvSpPr>
          <p:cNvPr id="63" name="CustomShape 4_4"/>
          <p:cNvSpPr/>
          <p:nvPr/>
        </p:nvSpPr>
        <p:spPr>
          <a:xfrm>
            <a:off x="1590120" y="216720"/>
            <a:ext cx="8687160" cy="179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6000" spc="-1" strike="noStrike" cap="all">
                <a:solidFill>
                  <a:srgbClr val="000000"/>
                </a:solidFill>
                <a:latin typeface="Arial"/>
                <a:ea typeface="DejaVu Sans"/>
              </a:rPr>
              <a:t>СЕкционирование</a:t>
            </a:r>
            <a:endParaRPr b="0" lang="ru-RU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" descr=""/>
          <p:cNvPicPr/>
          <p:nvPr/>
        </p:nvPicPr>
        <p:blipFill>
          <a:blip r:embed="rId1"/>
          <a:stretch/>
        </p:blipFill>
        <p:spPr>
          <a:xfrm>
            <a:off x="-219960" y="-17640"/>
            <a:ext cx="12411360" cy="7756560"/>
          </a:xfrm>
          <a:prstGeom prst="rect">
            <a:avLst/>
          </a:prstGeom>
          <a:ln w="0">
            <a:noFill/>
          </a:ln>
        </p:spPr>
      </p:pic>
      <p:sp>
        <p:nvSpPr>
          <p:cNvPr id="65" name="CustomShape 4_5"/>
          <p:cNvSpPr/>
          <p:nvPr/>
        </p:nvSpPr>
        <p:spPr>
          <a:xfrm>
            <a:off x="1590120" y="216720"/>
            <a:ext cx="10469160" cy="179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6000" spc="-1" strike="noStrike" cap="all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ru-RU" sz="6000" spc="-1" strike="noStrike" cap="all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ru-RU" sz="6000" spc="-1" strike="noStrike" cap="all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ru-RU" sz="6000" spc="-1" strike="noStrike" cap="all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ru-RU" sz="6000" spc="-1" strike="noStrike" cap="all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ru-RU" sz="6000" spc="-1" strike="noStrike" cap="all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ru-RU" sz="6000" spc="-1" strike="noStrike" cap="all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ru-RU" sz="6000" spc="-1" strike="noStrike" cap="all">
                <a:solidFill>
                  <a:srgbClr val="ffffff"/>
                </a:solidFill>
                <a:latin typeface="Arial"/>
                <a:ea typeface="DejaVu Sans"/>
              </a:rPr>
              <a:t>DON’T UPDATE</a:t>
            </a:r>
            <a:endParaRPr b="0" lang="ru-RU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9455</TotalTime>
  <Application>LibreOffice/7.1.5.2$Windows_X86_64 LibreOffice_project/85f04e9f809797b8199d13c421bd8a2b025d52b5</Application>
  <AppVersion>15.0000</AppVersion>
  <Words>313</Words>
  <Paragraphs>50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2017-09-06T08:43:07Z</dcterms:created>
  <dc:creator>Дорошкевич Антон</dc:creator>
  <dc:description/>
  <dc:language>ru-RU</dc:language>
  <cp:lastModifiedBy/>
  <dcterms:modified xsi:type="dcterms:W3CDTF">2021-10-12T12:06:03Z</dcterms:modified>
  <cp:revision>610</cp:revision>
  <dc:subject/>
  <dc:title>ЕПС: Пора начинать!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0</vt:i4>
  </property>
  <property fmtid="{D5CDD505-2E9C-101B-9397-08002B2CF9AE}" pid="6" name="Notes">
    <vt:i4>7</vt:i4>
  </property>
  <property fmtid="{D5CDD505-2E9C-101B-9397-08002B2CF9AE}" pid="7" name="PresentationFormat">
    <vt:lpwstr>Широкоэкранный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7</vt:i4>
  </property>
</Properties>
</file>